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9" r:id="rId2"/>
    <p:sldId id="256" r:id="rId3"/>
    <p:sldId id="258" r:id="rId4"/>
    <p:sldId id="259" r:id="rId5"/>
    <p:sldId id="261" r:id="rId6"/>
    <p:sldId id="265" r:id="rId7"/>
    <p:sldId id="266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27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46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با تشکر از حسن توجه شما</a:t>
            </a:r>
            <a:endParaRPr lang="fa-IR" dirty="0"/>
          </a:p>
        </p:txBody>
      </p:sp>
      <p:pic>
        <p:nvPicPr>
          <p:cNvPr id="5124" name="Picture 4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1"/>
            <a:ext cx="7467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2133600"/>
            <a:ext cx="4343400" cy="2743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/>
            <a:r>
              <a:rPr lang="fa-IR" sz="6000" b="1" dirty="0" smtClean="0">
                <a:cs typeface="2  Tabassom" pitchFamily="2" charset="-78"/>
              </a:rPr>
              <a:t>با تشکر از توجه شما عزیزان </a:t>
            </a:r>
            <a:endParaRPr lang="fa-IR" sz="6000" b="1" dirty="0">
              <a:cs typeface="2 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849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000" b="1" dirty="0">
                <a:cs typeface="2  Traffic" pitchFamily="2" charset="-78"/>
              </a:rPr>
              <a:t>مهارت دوست یابی </a:t>
            </a:r>
            <a:r>
              <a:rPr lang="fa-IR" sz="5000" b="1" dirty="0" smtClean="0">
                <a:cs typeface="2  Traffic" pitchFamily="2" charset="-78"/>
              </a:rPr>
              <a:t/>
            </a:r>
            <a:br>
              <a:rPr lang="fa-IR" sz="5000" b="1" dirty="0" smtClean="0">
                <a:cs typeface="2  Traffic" pitchFamily="2" charset="-78"/>
              </a:rPr>
            </a:br>
            <a:r>
              <a:rPr lang="fa-IR" sz="1200" dirty="0" smtClean="0"/>
              <a:t/>
            </a:r>
            <a:br>
              <a:rPr lang="fa-IR" sz="1200" dirty="0" smtClean="0"/>
            </a:br>
            <a:r>
              <a:rPr lang="fa-IR" sz="2800" dirty="0">
                <a:cs typeface="2  Titr" pitchFamily="2" charset="-78"/>
              </a:rPr>
              <a:t>جلسه سوم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38600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cs typeface="2  Titr" pitchFamily="2" charset="-78"/>
              </a:rPr>
              <a:t>ویژه ی دانش آموزان پایه ی ششم </a:t>
            </a:r>
            <a:r>
              <a:rPr lang="fa-IR" dirty="0" smtClean="0">
                <a:cs typeface="2  Titr" pitchFamily="2" charset="-78"/>
              </a:rPr>
              <a:t>ابتدایی</a:t>
            </a:r>
          </a:p>
          <a:p>
            <a:endParaRPr lang="fa-IR" dirty="0" smtClean="0">
              <a:cs typeface="2  Titr" pitchFamily="2" charset="-78"/>
            </a:endParaRPr>
          </a:p>
          <a:p>
            <a:r>
              <a:rPr lang="fa-IR" sz="2000" dirty="0">
                <a:cs typeface="2  Titr" pitchFamily="2" charset="-78"/>
              </a:rPr>
              <a:t>گردآوری: </a:t>
            </a:r>
            <a:r>
              <a:rPr lang="fa-IR" dirty="0">
                <a:cs typeface="2  Titr" pitchFamily="2" charset="-78"/>
              </a:rPr>
              <a:t>منیر میرزائی یزدی</a:t>
            </a:r>
          </a:p>
          <a:p>
            <a:endParaRPr lang="fa-IR" sz="800" dirty="0">
              <a:cs typeface="2  Titr" pitchFamily="2" charset="-78"/>
            </a:endParaRPr>
          </a:p>
          <a:p>
            <a:r>
              <a:rPr lang="fa-IR" sz="1500" dirty="0">
                <a:cs typeface="2  Titr" pitchFamily="2" charset="-78"/>
              </a:rPr>
              <a:t>آموزش و پرورش شهرستان نیشابور</a:t>
            </a:r>
          </a:p>
          <a:p>
            <a:endParaRPr lang="fa-IR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01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47800"/>
            <a:ext cx="6196405" cy="42752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000" b="1" dirty="0">
                <a:cs typeface="2  Mitra_1 (MRT)" pitchFamily="2" charset="-78"/>
              </a:rPr>
              <a:t>دوست در لغت به معنای یار ، رفیق ، هم دل ، علاقه مند </a:t>
            </a:r>
            <a:r>
              <a:rPr lang="fa-IR" sz="3000" b="1" dirty="0" smtClean="0">
                <a:cs typeface="2  Mitra_1 (MRT)" pitchFamily="2" charset="-78"/>
              </a:rPr>
              <a:t>و آن </a:t>
            </a:r>
            <a:r>
              <a:rPr lang="fa-IR" sz="3000" b="1" dirty="0">
                <a:cs typeface="2  Mitra_1 (MRT)" pitchFamily="2" charset="-78"/>
              </a:rPr>
              <a:t>که کسی را بشناسید و به اواعتماد پیدا کنید ، گفته </a:t>
            </a:r>
            <a:r>
              <a:rPr lang="fa-IR" sz="3000" b="1" dirty="0" smtClean="0">
                <a:cs typeface="2  Mitra_1 (MRT)" pitchFamily="2" charset="-78"/>
              </a:rPr>
              <a:t>شده است</a:t>
            </a:r>
            <a:r>
              <a:rPr lang="fa-IR" sz="3000" b="1" dirty="0">
                <a:cs typeface="2  Mitra_1 (MRT)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z="3000" b="1" dirty="0">
                <a:cs typeface="2  Mitra_1 (MRT)" pitchFamily="2" charset="-78"/>
              </a:rPr>
              <a:t>با توجه به تعریف دوست و دوستی این سوال مطرح </a:t>
            </a:r>
            <a:r>
              <a:rPr lang="fa-IR" sz="3000" b="1" dirty="0" smtClean="0">
                <a:cs typeface="2  Mitra_1 (MRT)" pitchFamily="2" charset="-78"/>
              </a:rPr>
              <a:t>می شود </a:t>
            </a:r>
            <a:r>
              <a:rPr lang="fa-IR" sz="3000" b="1" dirty="0">
                <a:cs typeface="2  Mitra_1 (MRT)" pitchFamily="2" charset="-78"/>
              </a:rPr>
              <a:t>که آیا دوست یابی امری ضروری و مهم است؟</a:t>
            </a:r>
            <a:endParaRPr lang="fa-IR" sz="3000" dirty="0">
              <a:cs typeface="2  Mitra_1 (MRT)" pitchFamily="2" charset="-78"/>
            </a:endParaRPr>
          </a:p>
        </p:txBody>
      </p:sp>
      <p:pic>
        <p:nvPicPr>
          <p:cNvPr id="1026" name="Picture 2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173044" cy="2133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3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یجه تصویری برای کاریکاتور دوست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399"/>
            <a:ext cx="4191000" cy="240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6705600" cy="4580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500" b="1" dirty="0">
                <a:cs typeface="2  Mitra_1 (MRT)" pitchFamily="2" charset="-78"/>
              </a:rPr>
              <a:t>می دانید که انسان یک موجود اجتماعی است و </a:t>
            </a:r>
            <a:r>
              <a:rPr lang="fa-IR" sz="2500" b="1" dirty="0" smtClean="0">
                <a:cs typeface="2  Mitra_1 (MRT)" pitchFamily="2" charset="-78"/>
              </a:rPr>
              <a:t>برای رسیدن </a:t>
            </a:r>
            <a:r>
              <a:rPr lang="fa-IR" sz="2500" b="1" dirty="0">
                <a:cs typeface="2  Mitra_1 (MRT)" pitchFamily="2" charset="-78"/>
              </a:rPr>
              <a:t>به یک زندگی موفق نیازمند آموختن </a:t>
            </a:r>
            <a:r>
              <a:rPr lang="fa-IR" sz="2500" b="1" dirty="0" smtClean="0">
                <a:cs typeface="2  Mitra_1 (MRT)" pitchFamily="2" charset="-78"/>
              </a:rPr>
              <a:t>مهارت های </a:t>
            </a:r>
            <a:r>
              <a:rPr lang="fa-IR" sz="2500" b="1" dirty="0">
                <a:cs typeface="2  Mitra_1 (MRT)" pitchFamily="2" charset="-78"/>
              </a:rPr>
              <a:t>زندگی می باشد. شما با بهره گیری از این </a:t>
            </a:r>
            <a:r>
              <a:rPr lang="fa-IR" sz="2500" b="1" dirty="0" smtClean="0">
                <a:cs typeface="2  Mitra_1 (MRT)" pitchFamily="2" charset="-78"/>
              </a:rPr>
              <a:t>مهارت ها </a:t>
            </a:r>
            <a:r>
              <a:rPr lang="fa-IR" sz="2500" b="1" dirty="0">
                <a:cs typeface="2  Mitra_1 (MRT)" pitchFamily="2" charset="-78"/>
              </a:rPr>
              <a:t>نیازهای خود را به طور منطقی و صحیح می </a:t>
            </a:r>
            <a:r>
              <a:rPr lang="fa-IR" sz="2500" b="1" dirty="0" smtClean="0">
                <a:cs typeface="2  Mitra_1 (MRT)" pitchFamily="2" charset="-78"/>
              </a:rPr>
              <a:t>توانید برآورده </a:t>
            </a:r>
            <a:r>
              <a:rPr lang="fa-IR" sz="2500" b="1" dirty="0">
                <a:cs typeface="2  Mitra_1 (MRT)" pitchFamily="2" charset="-78"/>
              </a:rPr>
              <a:t>سازید و نقایص خود را برطرف سازید. </a:t>
            </a:r>
            <a:r>
              <a:rPr lang="fa-IR" sz="2500" b="1" dirty="0" smtClean="0">
                <a:cs typeface="2  Mitra_1 (MRT)" pitchFamily="2" charset="-78"/>
              </a:rPr>
              <a:t>داشتن دوست </a:t>
            </a:r>
            <a:r>
              <a:rPr lang="fa-IR" sz="2500" b="1" dirty="0">
                <a:cs typeface="2  Mitra_1 (MRT)" pitchFamily="2" charset="-78"/>
              </a:rPr>
              <a:t>و ارتباط با دوستان قابل اعتماد و با ارزش </a:t>
            </a:r>
            <a:r>
              <a:rPr lang="fa-IR" sz="2500" b="1" dirty="0" smtClean="0">
                <a:cs typeface="2  Mitra_1 (MRT)" pitchFamily="2" charset="-78"/>
              </a:rPr>
              <a:t>یکی از </a:t>
            </a:r>
            <a:r>
              <a:rPr lang="fa-IR" sz="2500" b="1" dirty="0">
                <a:cs typeface="2  Mitra_1 (MRT)" pitchFamily="2" charset="-78"/>
              </a:rPr>
              <a:t>اموری است که شما را در رسیدن به موفقیت ها </a:t>
            </a:r>
            <a:r>
              <a:rPr lang="fa-IR" sz="2500" b="1" dirty="0" smtClean="0">
                <a:cs typeface="2  Mitra_1 (MRT)" pitchFamily="2" charset="-78"/>
              </a:rPr>
              <a:t>در زندگی </a:t>
            </a:r>
            <a:r>
              <a:rPr lang="fa-IR" sz="2500" b="1" dirty="0">
                <a:cs typeface="2  Mitra_1 (MRT)" pitchFamily="2" charset="-78"/>
              </a:rPr>
              <a:t>یاری می </a:t>
            </a:r>
            <a:r>
              <a:rPr lang="fa-IR" sz="2500" b="1" dirty="0" smtClean="0">
                <a:cs typeface="2  Mitra_1 (MRT)" pitchFamily="2" charset="-78"/>
              </a:rPr>
              <a:t>کند.</a:t>
            </a:r>
            <a:endParaRPr lang="fa-IR" sz="25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825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000" b="1" dirty="0">
                <a:cs typeface="2  Homa" pitchFamily="2" charset="-78"/>
              </a:rPr>
              <a:t>روش های انتخاب دوست</a:t>
            </a:r>
          </a:p>
        </p:txBody>
      </p:sp>
      <p:pic>
        <p:nvPicPr>
          <p:cNvPr id="3074" name="Picture 2" descr="نتیجه تصویری برای دوستی کودکان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7500" r="11489" b="7500"/>
          <a:stretch/>
        </p:blipFill>
        <p:spPr bwMode="auto">
          <a:xfrm>
            <a:off x="762000" y="2895601"/>
            <a:ext cx="297180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629400" cy="37418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800" b="1" dirty="0" smtClean="0">
                <a:cs typeface="2  Mitra_1 (MRT)" pitchFamily="2" charset="-78"/>
              </a:rPr>
              <a:t>بهتر </a:t>
            </a:r>
            <a:r>
              <a:rPr lang="fa-IR" sz="2800" b="1" dirty="0">
                <a:cs typeface="2  Mitra_1 (MRT)" pitchFamily="2" charset="-78"/>
              </a:rPr>
              <a:t>است قبل از دوست شدن و ایجاد رابطه </a:t>
            </a:r>
            <a:r>
              <a:rPr lang="fa-IR" sz="2800" b="1" dirty="0" smtClean="0">
                <a:cs typeface="2  Mitra_1 (MRT)" pitchFamily="2" charset="-78"/>
              </a:rPr>
              <a:t>در سطح </a:t>
            </a:r>
            <a:r>
              <a:rPr lang="fa-IR" sz="2800" b="1" dirty="0">
                <a:cs typeface="2  Mitra_1 (MRT)" pitchFamily="2" charset="-78"/>
              </a:rPr>
              <a:t>بالا به موارد مشترک بین خود و او توجه </a:t>
            </a:r>
            <a:r>
              <a:rPr lang="fa-IR" sz="2800" b="1" dirty="0" smtClean="0">
                <a:cs typeface="2  Mitra_1 (MRT)" pitchFamily="2" charset="-78"/>
              </a:rPr>
              <a:t>کنید ، یعنی </a:t>
            </a:r>
            <a:r>
              <a:rPr lang="fa-IR" sz="2800" b="1" dirty="0">
                <a:cs typeface="2  Mitra_1 (MRT)" pitchFamily="2" charset="-78"/>
              </a:rPr>
              <a:t>با </a:t>
            </a:r>
            <a:r>
              <a:rPr lang="fa-IR" sz="2800" b="1" dirty="0" smtClean="0">
                <a:cs typeface="2  Mitra_1 (MRT)" pitchFamily="2" charset="-78"/>
              </a:rPr>
              <a:t>کسانی رابطه </a:t>
            </a:r>
            <a:r>
              <a:rPr lang="fa-IR" sz="2800" b="1" dirty="0">
                <a:cs typeface="2  Mitra_1 (MRT)" pitchFamily="2" charset="-78"/>
              </a:rPr>
              <a:t>ی دوستی </a:t>
            </a:r>
            <a:r>
              <a:rPr lang="fa-IR" sz="2800" b="1" dirty="0" smtClean="0">
                <a:cs typeface="2  Mitra_1 (MRT)" pitchFamily="2" charset="-78"/>
              </a:rPr>
              <a:t>برقرار</a:t>
            </a:r>
          </a:p>
          <a:p>
            <a:pPr marL="0" indent="0" algn="just">
              <a:buNone/>
            </a:pPr>
            <a:r>
              <a:rPr lang="fa-IR" sz="2800" b="1" dirty="0" smtClean="0">
                <a:cs typeface="2  Mitra_1 (MRT)" pitchFamily="2" charset="-78"/>
              </a:rPr>
              <a:t>کنید </a:t>
            </a:r>
            <a:r>
              <a:rPr lang="fa-IR" sz="2800" b="1" dirty="0">
                <a:cs typeface="2  Mitra_1 (MRT)" pitchFamily="2" charset="-78"/>
              </a:rPr>
              <a:t>که </a:t>
            </a:r>
            <a:r>
              <a:rPr lang="fa-IR" sz="2800" b="1" dirty="0" smtClean="0">
                <a:cs typeface="2  Mitra_1 (MRT)" pitchFamily="2" charset="-78"/>
              </a:rPr>
              <a:t>در علایق ، </a:t>
            </a:r>
            <a:r>
              <a:rPr lang="fa-IR" sz="2800" b="1" dirty="0">
                <a:cs typeface="2  Mitra_1 (MRT)" pitchFamily="2" charset="-78"/>
              </a:rPr>
              <a:t>سلیقه </a:t>
            </a:r>
            <a:r>
              <a:rPr lang="fa-IR" sz="2800" b="1" dirty="0" smtClean="0">
                <a:cs typeface="2  Mitra_1 (MRT)" pitchFamily="2" charset="-78"/>
              </a:rPr>
              <a:t>ها ، </a:t>
            </a:r>
          </a:p>
          <a:p>
            <a:pPr marL="0" indent="0" algn="just">
              <a:buNone/>
            </a:pPr>
            <a:r>
              <a:rPr lang="fa-IR" sz="2800" b="1" dirty="0" smtClean="0">
                <a:cs typeface="2  Mitra_1 (MRT)" pitchFamily="2" charset="-78"/>
              </a:rPr>
              <a:t>ویژگی </a:t>
            </a:r>
            <a:r>
              <a:rPr lang="fa-IR" sz="2800" b="1" dirty="0">
                <a:cs typeface="2  Mitra_1 (MRT)" pitchFamily="2" charset="-78"/>
              </a:rPr>
              <a:t>های خانوادگی </a:t>
            </a:r>
            <a:r>
              <a:rPr lang="fa-IR" sz="2800" b="1" dirty="0" smtClean="0">
                <a:cs typeface="2  Mitra_1 (MRT)" pitchFamily="2" charset="-78"/>
              </a:rPr>
              <a:t>ومواردی </a:t>
            </a:r>
          </a:p>
          <a:p>
            <a:pPr marL="0" indent="0" algn="just">
              <a:buNone/>
            </a:pPr>
            <a:r>
              <a:rPr lang="fa-IR" sz="2800" b="1" dirty="0" smtClean="0">
                <a:cs typeface="2  Mitra_1 (MRT)" pitchFamily="2" charset="-78"/>
              </a:rPr>
              <a:t>که در خود سراغ دارید به شما</a:t>
            </a:r>
          </a:p>
          <a:p>
            <a:pPr marL="0" indent="0" algn="just">
              <a:buNone/>
            </a:pPr>
            <a:r>
              <a:rPr lang="fa-IR" sz="2800" b="1" dirty="0" smtClean="0">
                <a:cs typeface="2  Mitra_1 (MRT)" pitchFamily="2" charset="-78"/>
              </a:rPr>
              <a:t>نزدیک باشند.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Autofit/>
          </a:bodyPr>
          <a:lstStyle/>
          <a:p>
            <a:r>
              <a:rPr lang="fa-IR" sz="4000" b="1" dirty="0">
                <a:cs typeface="2  Homa" pitchFamily="2" charset="-78"/>
              </a:rPr>
              <a:t>روش های حفظ دوستی و </a:t>
            </a:r>
            <a:r>
              <a:rPr lang="fa-IR" sz="4000" b="1" dirty="0" smtClean="0">
                <a:cs typeface="2  Homa" pitchFamily="2" charset="-78"/>
              </a:rPr>
              <a:t>برخورد صحیح</a:t>
            </a:r>
            <a:endParaRPr lang="fa-IR" sz="4000" b="1" dirty="0">
              <a:cs typeface="2  Homa" pitchFamily="2" charset="-78"/>
            </a:endParaRPr>
          </a:p>
        </p:txBody>
      </p:sp>
      <p:pic>
        <p:nvPicPr>
          <p:cNvPr id="4098" name="Picture 2" descr="نتیجه تصویری برای کمک به دوس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1874"/>
            <a:ext cx="5040401" cy="282892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629400" cy="3970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000" b="1" dirty="0" smtClean="0">
                <a:cs typeface="2  Mitra_1 (MRT)" pitchFamily="2" charset="-78"/>
              </a:rPr>
              <a:t>- با </a:t>
            </a:r>
            <a:r>
              <a:rPr lang="fa-IR" sz="2200" b="1" dirty="0">
                <a:cs typeface="2  Mitra_1 (MRT)" pitchFamily="2" charset="-78"/>
              </a:rPr>
              <a:t>یکدیگر خوش اخلاق و مهربان باشید. </a:t>
            </a:r>
            <a:r>
              <a:rPr lang="fa-IR" sz="2200" b="1" dirty="0" smtClean="0">
                <a:cs typeface="2  Mitra_1 (MRT)" pitchFamily="2" charset="-78"/>
              </a:rPr>
              <a:t>    </a:t>
            </a:r>
          </a:p>
          <a:p>
            <a:pPr marL="0" indent="0">
              <a:buNone/>
            </a:pPr>
            <a:r>
              <a:rPr lang="fa-IR" sz="2200" b="1" dirty="0" smtClean="0">
                <a:cs typeface="2  Mitra_1 (MRT)" pitchFamily="2" charset="-78"/>
              </a:rPr>
              <a:t>- رازدار </a:t>
            </a:r>
            <a:r>
              <a:rPr lang="fa-IR" sz="2200" b="1" dirty="0">
                <a:cs typeface="2  Mitra_1 (MRT)" pitchFamily="2" charset="-78"/>
              </a:rPr>
              <a:t>و امانت دار یکدیگر باشید مگر در مواقعی که رعایت رازداری باعث دردسر </a:t>
            </a:r>
            <a:r>
              <a:rPr lang="fa-IR" sz="2200" b="1" dirty="0" smtClean="0">
                <a:cs typeface="2  Mitra_1 (MRT)" pitchFamily="2" charset="-78"/>
              </a:rPr>
              <a:t>دوستتان  شود.</a:t>
            </a:r>
          </a:p>
          <a:p>
            <a:pPr marL="0" indent="0">
              <a:buNone/>
            </a:pPr>
            <a:r>
              <a:rPr lang="fa-IR" sz="2200" b="1" dirty="0">
                <a:cs typeface="2  Mitra_1 (MRT)" pitchFamily="2" charset="-78"/>
              </a:rPr>
              <a:t>- به یکدیگر علاقه و توجه نشان دهید.	     </a:t>
            </a:r>
          </a:p>
          <a:p>
            <a:pPr marL="0" indent="0">
              <a:buNone/>
            </a:pPr>
            <a:r>
              <a:rPr lang="fa-IR" sz="2200" b="1" dirty="0">
                <a:cs typeface="2  Mitra_1 (MRT)" pitchFamily="2" charset="-78"/>
              </a:rPr>
              <a:t>- هنگام ناراحتی و شادی در کنار هم باشید. </a:t>
            </a:r>
          </a:p>
          <a:p>
            <a:pPr marL="0" indent="0">
              <a:buNone/>
            </a:pPr>
            <a:r>
              <a:rPr lang="fa-IR" sz="2200" b="1" dirty="0" smtClean="0">
                <a:cs typeface="2  Mitra_1 (MRT)" pitchFamily="2" charset="-78"/>
              </a:rPr>
              <a:t>- </a:t>
            </a:r>
            <a:r>
              <a:rPr lang="fa-IR" sz="2200" b="1" dirty="0">
                <a:cs typeface="2  Mitra_1 (MRT)" pitchFamily="2" charset="-78"/>
              </a:rPr>
              <a:t>به هم اعتماد کنید.</a:t>
            </a:r>
          </a:p>
          <a:p>
            <a:pPr marL="0" indent="0">
              <a:buNone/>
            </a:pPr>
            <a:r>
              <a:rPr lang="fa-IR" sz="2200" b="1" dirty="0">
                <a:cs typeface="2  Mitra_1 (MRT)" pitchFamily="2" charset="-78"/>
              </a:rPr>
              <a:t>- برای هم وقت بگذارید.</a:t>
            </a:r>
          </a:p>
          <a:p>
            <a:pPr marL="0" indent="0">
              <a:buNone/>
            </a:pPr>
            <a:r>
              <a:rPr lang="fa-IR" sz="2200" b="1" dirty="0">
                <a:cs typeface="2  Mitra_1 (MRT)" pitchFamily="2" charset="-78"/>
              </a:rPr>
              <a:t>- به هم کمک کنید.</a:t>
            </a:r>
          </a:p>
          <a:p>
            <a:pPr marL="0" indent="0">
              <a:buNone/>
            </a:pPr>
            <a:r>
              <a:rPr lang="fa-IR" sz="2200" b="1" dirty="0">
                <a:cs typeface="2  Mitra_1 (MRT)" pitchFamily="2" charset="-78"/>
              </a:rPr>
              <a:t>- به یکدیگر احترام بگذارید.		        </a:t>
            </a:r>
          </a:p>
          <a:p>
            <a:pPr marL="0" indent="0">
              <a:buNone/>
            </a:pPr>
            <a:endParaRPr lang="fa-IR" sz="22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1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6553200" cy="48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به </a:t>
            </a:r>
            <a:r>
              <a:rPr lang="fa-IR" b="1" dirty="0">
                <a:cs typeface="2  Mitra_1 (MRT)" pitchFamily="2" charset="-78"/>
              </a:rPr>
              <a:t>فکر همدیگر باشید</a:t>
            </a:r>
            <a:r>
              <a:rPr lang="fa-IR" b="1" dirty="0" smtClean="0">
                <a:cs typeface="2  Mitra_1 (MRT)" pitchFamily="2" charset="-78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نکات </a:t>
            </a:r>
            <a:r>
              <a:rPr lang="fa-IR" b="1" dirty="0">
                <a:cs typeface="2  Mitra_1 (MRT)" pitchFamily="2" charset="-78"/>
              </a:rPr>
              <a:t>خوب همدیگر را تحسین کنید.</a:t>
            </a:r>
          </a:p>
          <a:p>
            <a:pPr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نکات </a:t>
            </a:r>
            <a:r>
              <a:rPr lang="fa-IR" b="1" dirty="0">
                <a:cs typeface="2  Mitra_1 (MRT)" pitchFamily="2" charset="-78"/>
              </a:rPr>
              <a:t>منفی یکدیگر را برطرف کنید</a:t>
            </a:r>
            <a:r>
              <a:rPr lang="fa-IR" b="1" dirty="0" smtClean="0">
                <a:cs typeface="2  Mitra_1 (MRT)" pitchFamily="2" charset="-78"/>
              </a:rPr>
              <a:t>.</a:t>
            </a:r>
            <a:endParaRPr lang="fa-IR" b="1" dirty="0">
              <a:cs typeface="2  Mitra_1 (MRT)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همدیگر </a:t>
            </a:r>
            <a:r>
              <a:rPr lang="fa-IR" b="1" dirty="0">
                <a:cs typeface="2  Mitra_1 (MRT)" pitchFamily="2" charset="-78"/>
              </a:rPr>
              <a:t>را به کارهای خوب تشویق کنید.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همدیگر </a:t>
            </a:r>
            <a:r>
              <a:rPr lang="fa-IR" b="1" dirty="0">
                <a:cs typeface="2  Mitra_1 (MRT)" pitchFamily="2" charset="-78"/>
              </a:rPr>
              <a:t>را از کارهای ناشایست، نادرست و غیراخلاقی دور کنید.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به </a:t>
            </a:r>
            <a:r>
              <a:rPr lang="fa-IR" b="1" dirty="0">
                <a:cs typeface="2  Mitra_1 (MRT)" pitchFamily="2" charset="-78"/>
              </a:rPr>
              <a:t>حرف های هم گوش کنید و یاد بگیرید که منطقی و عاقل باشید.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بدی </a:t>
            </a:r>
            <a:r>
              <a:rPr lang="fa-IR" b="1" dirty="0">
                <a:cs typeface="2  Mitra_1 (MRT)" pitchFamily="2" charset="-78"/>
              </a:rPr>
              <a:t>های همدیگر را ببخشید.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باعث رشد</a:t>
            </a:r>
            <a:r>
              <a:rPr lang="fa-IR" b="1" dirty="0">
                <a:cs typeface="2  Mitra_1 (MRT)" pitchFamily="2" charset="-78"/>
              </a:rPr>
              <a:t>، پیشرفت و موفقیت یکدیگر شوید.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cs typeface="2  Mitra_1 (MRT)" pitchFamily="2" charset="-78"/>
              </a:rPr>
              <a:t>هنگام </a:t>
            </a:r>
            <a:r>
              <a:rPr lang="fa-IR" b="1" dirty="0">
                <a:cs typeface="2  Mitra_1 (MRT)" pitchFamily="2" charset="-78"/>
              </a:rPr>
              <a:t>ناراحتی و مشکل با هم صحبت کنید و از مشورت و راهنمایی های </a:t>
            </a:r>
            <a:r>
              <a:rPr lang="fa-IR" b="1" dirty="0" smtClean="0">
                <a:cs typeface="2  Mitra_1 (MRT)" pitchFamily="2" charset="-78"/>
              </a:rPr>
              <a:t>یکدیگر بهره </a:t>
            </a:r>
            <a:r>
              <a:rPr lang="fa-IR" b="1" dirty="0">
                <a:cs typeface="2  Mitra_1 (MRT)" pitchFamily="2" charset="-78"/>
              </a:rPr>
              <a:t>بگیرید.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90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cs typeface="2  Homa" pitchFamily="2" charset="-78"/>
              </a:rPr>
              <a:t>شرایط و ملاکهای انتخاب دوست از نظر </a:t>
            </a:r>
            <a:r>
              <a:rPr lang="fa-IR" sz="3600" b="1" dirty="0" smtClean="0">
                <a:cs typeface="2  Homa" pitchFamily="2" charset="-78"/>
              </a:rPr>
              <a:t>قرآن </a:t>
            </a:r>
            <a:r>
              <a:rPr lang="fa-IR" sz="3600" b="1" dirty="0">
                <a:cs typeface="2  Homa" pitchFamily="2" charset="-78"/>
              </a:rPr>
              <a:t>و احادیث دین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199"/>
            <a:ext cx="6196405" cy="3603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1 </a:t>
            </a:r>
            <a:r>
              <a:rPr lang="fa-IR" b="1" dirty="0">
                <a:cs typeface="2  Mitra_1 (MRT)" pitchFamily="2" charset="-78"/>
              </a:rPr>
              <a:t>. </a:t>
            </a:r>
            <a:r>
              <a:rPr lang="fa-IR" b="1" dirty="0" smtClean="0">
                <a:cs typeface="2  Mitra_1 (MRT)" pitchFamily="2" charset="-78"/>
              </a:rPr>
              <a:t>ایمان 	</a:t>
            </a: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2 </a:t>
            </a:r>
            <a:r>
              <a:rPr lang="fa-IR" b="1" dirty="0">
                <a:cs typeface="2  Mitra_1 (MRT)" pitchFamily="2" charset="-78"/>
              </a:rPr>
              <a:t>. احترام به مقدسات و مسائل </a:t>
            </a:r>
            <a:r>
              <a:rPr lang="fa-IR" b="1" dirty="0" smtClean="0">
                <a:cs typeface="2  Mitra_1 (MRT)" pitchFamily="2" charset="-78"/>
              </a:rPr>
              <a:t>دینی</a:t>
            </a: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3 </a:t>
            </a:r>
            <a:r>
              <a:rPr lang="fa-IR" b="1" dirty="0">
                <a:cs typeface="2  Mitra_1 (MRT)" pitchFamily="2" charset="-78"/>
              </a:rPr>
              <a:t>. </a:t>
            </a:r>
            <a:r>
              <a:rPr lang="fa-IR" b="1" dirty="0" smtClean="0">
                <a:cs typeface="2  Mitra_1 (MRT)" pitchFamily="2" charset="-78"/>
              </a:rPr>
              <a:t>راستگویی </a:t>
            </a: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4 </a:t>
            </a:r>
            <a:r>
              <a:rPr lang="fa-IR" b="1" dirty="0">
                <a:cs typeface="2  Mitra_1 (MRT)" pitchFamily="2" charset="-78"/>
              </a:rPr>
              <a:t>. دوستی دوطرفه</a:t>
            </a:r>
          </a:p>
          <a:p>
            <a:pPr marL="0" indent="0">
              <a:buNone/>
            </a:pPr>
            <a:r>
              <a:rPr lang="fa-IR" b="1" dirty="0">
                <a:cs typeface="2  Mitra_1 (MRT)" pitchFamily="2" charset="-78"/>
              </a:rPr>
              <a:t>5 . هماهنگی ظاهر و </a:t>
            </a:r>
            <a:r>
              <a:rPr lang="fa-IR" b="1" dirty="0" smtClean="0">
                <a:cs typeface="2  Mitra_1 (MRT)" pitchFamily="2" charset="-78"/>
              </a:rPr>
              <a:t>باطن	</a:t>
            </a: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6 </a:t>
            </a:r>
            <a:r>
              <a:rPr lang="fa-IR" b="1" dirty="0">
                <a:cs typeface="2  Mitra_1 (MRT)" pitchFamily="2" charset="-78"/>
              </a:rPr>
              <a:t>. خیرخواه بودن</a:t>
            </a:r>
          </a:p>
          <a:p>
            <a:pPr marL="0" indent="0">
              <a:buNone/>
            </a:pPr>
            <a:r>
              <a:rPr lang="fa-IR" b="1" dirty="0">
                <a:cs typeface="2  Mitra_1 (MRT)" pitchFamily="2" charset="-78"/>
              </a:rPr>
              <a:t>7 . خوش </a:t>
            </a:r>
            <a:r>
              <a:rPr lang="fa-IR" b="1" dirty="0" smtClean="0">
                <a:cs typeface="2  Mitra_1 (MRT)" pitchFamily="2" charset="-78"/>
              </a:rPr>
              <a:t>اخلاقی		</a:t>
            </a:r>
          </a:p>
          <a:p>
            <a:pPr marL="0" indent="0">
              <a:buNone/>
            </a:pPr>
            <a:r>
              <a:rPr lang="fa-IR" b="1" dirty="0" smtClean="0">
                <a:cs typeface="2  Mitra_1 (MRT)" pitchFamily="2" charset="-78"/>
              </a:rPr>
              <a:t>8 </a:t>
            </a:r>
            <a:r>
              <a:rPr lang="fa-IR" b="1" dirty="0">
                <a:cs typeface="2  Mitra_1 (MRT)" pitchFamily="2" charset="-78"/>
              </a:rPr>
              <a:t>. عفاف و حجاب</a:t>
            </a:r>
          </a:p>
          <a:p>
            <a:pPr marL="0" indent="0">
              <a:buNone/>
            </a:pPr>
            <a:r>
              <a:rPr lang="fa-IR" b="1" dirty="0">
                <a:cs typeface="2  Mitra_1 (MRT)" pitchFamily="2" charset="-78"/>
              </a:rPr>
              <a:t>9 . سربلندی در آزمایشها</a:t>
            </a:r>
            <a:endParaRPr lang="fa-IR" dirty="0">
              <a:cs typeface="2  Mitra_1 (MRT)" pitchFamily="2" charset="-78"/>
            </a:endParaRPr>
          </a:p>
        </p:txBody>
      </p:sp>
      <p:pic>
        <p:nvPicPr>
          <p:cNvPr id="5122" name="Picture 2" descr="معاشرت و دوستی در قرآ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3810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8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99333"/>
            <a:ext cx="6965245" cy="1029467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cs typeface="2  Homa" pitchFamily="2" charset="-78"/>
              </a:rPr>
              <a:t>سخن پایانی</a:t>
            </a:r>
            <a:endParaRPr lang="fa-IR" sz="5400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781800" cy="4191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- </a:t>
            </a:r>
            <a:r>
              <a:rPr lang="fa-IR" b="1" dirty="0">
                <a:cs typeface="2  Mitra_1 (MRT)" pitchFamily="2" charset="-78"/>
              </a:rPr>
              <a:t>ساده و بی پیرایه باشید و تا آن جایی که امکان دارد شما آغازگر ارتباط باشید.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- کبر و غرور به خود راه ندهید و افاده نفروشید زیرا این رفتار موجب عصبانیت و دوری دیگران </a:t>
            </a:r>
            <a:r>
              <a:rPr lang="fa-IR" b="1" dirty="0" smtClean="0">
                <a:cs typeface="2  Mitra_1 (MRT)" pitchFamily="2" charset="-78"/>
              </a:rPr>
              <a:t>از شما </a:t>
            </a:r>
            <a:r>
              <a:rPr lang="fa-IR" b="1" dirty="0">
                <a:cs typeface="2  Mitra_1 (MRT)" pitchFamily="2" charset="-78"/>
              </a:rPr>
              <a:t>می شود.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- کسانی را به دوستی و رفاقت انتخاب کنید که در میان دیگران دارای احترام و ارزش هستند.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- با افراد چاپلوس و دروغگو و سخن چین دوست نشوید زیرا این گونه افراد </a:t>
            </a:r>
            <a:r>
              <a:rPr lang="fa-IR" b="1" dirty="0" smtClean="0">
                <a:cs typeface="2  Mitra_1 (MRT)" pitchFamily="2" charset="-78"/>
              </a:rPr>
              <a:t>منتظر فرصتی </a:t>
            </a:r>
            <a:r>
              <a:rPr lang="fa-IR" b="1" dirty="0">
                <a:cs typeface="2  Mitra_1 (MRT)" pitchFamily="2" charset="-78"/>
              </a:rPr>
              <a:t>هستند تا به شما ضربه بزنند.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- منطقی است که دوست شما هم سن و هم جنس شما باشد.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- مشورت با دیگران در انجام هر کاری یکی از رموز موفقیت است. پس با کسانی که مورد </a:t>
            </a:r>
            <a:r>
              <a:rPr lang="fa-IR" b="1" dirty="0" smtClean="0">
                <a:cs typeface="2  Mitra_1 (MRT)" pitchFamily="2" charset="-78"/>
              </a:rPr>
              <a:t>اعتماد شما </a:t>
            </a:r>
            <a:r>
              <a:rPr lang="fa-IR" b="1" dirty="0">
                <a:cs typeface="2  Mitra_1 (MRT)" pitchFamily="2" charset="-78"/>
              </a:rPr>
              <a:t>هستند مشورت کنید مثل والدین، خواهرها و برادرها زیرا آن ها هیچ وقت بدی شما را نمی</a:t>
            </a:r>
          </a:p>
          <a:p>
            <a:pPr marL="0" indent="0" algn="just">
              <a:buNone/>
            </a:pPr>
            <a:r>
              <a:rPr lang="fa-IR" b="1" dirty="0">
                <a:cs typeface="2  Mitra_1 (MRT)" pitchFamily="2" charset="-78"/>
              </a:rPr>
              <a:t>خواهند و همیشه خیرخواه </a:t>
            </a:r>
            <a:r>
              <a:rPr lang="fa-IR" b="1">
                <a:cs typeface="2  Mitra_1 (MRT)" pitchFamily="2" charset="-78"/>
              </a:rPr>
              <a:t>شما </a:t>
            </a:r>
            <a:r>
              <a:rPr lang="fa-IR" b="1" smtClean="0">
                <a:cs typeface="2  Mitra_1 (MRT)" pitchFamily="2" charset="-78"/>
              </a:rPr>
              <a:t>هستند.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763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853</TotalTime>
  <Words>510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PowerPoint Presentation</vt:lpstr>
      <vt:lpstr>مهارت دوست یابی   جلسه سوم</vt:lpstr>
      <vt:lpstr>PowerPoint Presentation</vt:lpstr>
      <vt:lpstr>PowerPoint Presentation</vt:lpstr>
      <vt:lpstr>روش های انتخاب دوست</vt:lpstr>
      <vt:lpstr>روش های حفظ دوستی و برخورد صحیح</vt:lpstr>
      <vt:lpstr>PowerPoint Presentation</vt:lpstr>
      <vt:lpstr>شرایط و ملاکهای انتخاب دوست از نظر قرآن و احادیث دین</vt:lpstr>
      <vt:lpstr>سخن پایانی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عواطف و هیجانات در دوره ی بلوغ</dc:title>
  <dc:creator>User</dc:creator>
  <cp:lastModifiedBy>User</cp:lastModifiedBy>
  <cp:revision>38</cp:revision>
  <dcterms:created xsi:type="dcterms:W3CDTF">2006-08-16T00:00:00Z</dcterms:created>
  <dcterms:modified xsi:type="dcterms:W3CDTF">2018-02-16T14:55:50Z</dcterms:modified>
</cp:coreProperties>
</file>