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4" r:id="rId1"/>
  </p:sldMasterIdLst>
  <p:sldIdLst>
    <p:sldId id="283" r:id="rId2"/>
    <p:sldId id="256" r:id="rId3"/>
    <p:sldId id="258" r:id="rId4"/>
    <p:sldId id="279" r:id="rId5"/>
    <p:sldId id="261" r:id="rId6"/>
    <p:sldId id="265" r:id="rId7"/>
    <p:sldId id="280" r:id="rId8"/>
    <p:sldId id="281" r:id="rId9"/>
    <p:sldId id="277" r:id="rId10"/>
    <p:sldId id="278" r:id="rId11"/>
    <p:sldId id="282" r:id="rId12"/>
    <p:sldId id="275" r:id="rId13"/>
  </p:sldIdLst>
  <p:sldSz cx="9144000" cy="6858000" type="screen4x3"/>
  <p:notesSz cx="6858000" cy="9144000"/>
  <p:embeddedFontLst>
    <p:embeddedFont>
      <p:font typeface="Rage Italic" pitchFamily="66" charset="0"/>
      <p:regular r:id="rId14"/>
    </p:embeddedFont>
    <p:embeddedFont>
      <p:font typeface="2  Titr" pitchFamily="2" charset="-78"/>
      <p:bold r:id="rId15"/>
    </p:embeddedFont>
    <p:embeddedFont>
      <p:font typeface="Franklin Gothic Book" pitchFamily="34" charset="0"/>
      <p:regular r:id="rId16"/>
      <p:italic r:id="rId17"/>
    </p:embeddedFont>
    <p:embeddedFont>
      <p:font typeface="2  Mitra_1 (MRT)" pitchFamily="2" charset="-78"/>
      <p:bold r:id="rId18"/>
    </p:embeddedFont>
    <p:embeddedFont>
      <p:font typeface="2  Traffic" pitchFamily="2" charset="-78"/>
      <p:regular r:id="rId19"/>
      <p:bold r:id="rId20"/>
    </p:embeddedFont>
    <p:embeddedFont>
      <p:font typeface="2  Tabassom" pitchFamily="2" charset="-78"/>
      <p:regular r:id="rId21"/>
    </p:embeddedFont>
    <p:embeddedFont>
      <p:font typeface="Constantia" pitchFamily="18" charset="0"/>
      <p:regular r:id="rId22"/>
      <p:bold r:id="rId23"/>
      <p:italic r:id="rId24"/>
      <p:boldItalic r:id="rId25"/>
    </p:embeddedFont>
    <p:embeddedFont>
      <p:font typeface="2  Baran" pitchFamily="2" charset="-78"/>
      <p:regular r:id="rId26"/>
      <p:italic r:id="rId27"/>
    </p:embeddedFont>
    <p:embeddedFont>
      <p:font typeface="2  Homa" pitchFamily="2" charset="-78"/>
      <p:regular r:id="rId28"/>
    </p:embeddedFont>
    <p:embeddedFont>
      <p:font typeface="Brush Script MT" pitchFamily="66" charset="0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27" autoAdjust="0"/>
  </p:normalViewPr>
  <p:slideViewPr>
    <p:cSldViewPr>
      <p:cViewPr varScale="1">
        <p:scale>
          <a:sx n="66" d="100"/>
          <a:sy n="66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46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نتیجه تصویری برای سیگار کارتون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5" t="6103" r="2666" b="11789"/>
          <a:stretch/>
        </p:blipFill>
        <p:spPr bwMode="auto">
          <a:xfrm>
            <a:off x="1012371" y="2971528"/>
            <a:ext cx="2416629" cy="335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6766560" cy="3886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3- مطالعه کتب و متون مفید و خودکاوی در جهت خودسازی و تزکیه نفس </a:t>
            </a:r>
          </a:p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4- توجه و دقت در انتخاب دوستان و معاشرت های شخصی </a:t>
            </a:r>
          </a:p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5- توجه و دقت در نحوه ی گذراندن اوقات فراغت و شرکت در کلاس ها و مسابقات ورزشی، هنری، علمی </a:t>
            </a:r>
          </a:p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6- استفاده صحیح ، اصولی و خردمندانه از فن آوری های تکنولوژیک امروز نظیر اینترنت، موبایل و غیره </a:t>
            </a:r>
          </a:p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7- توجه بیشتر به اصول اخلاقی، ارزش ها ، قوانین و هنجارهای مورد قبول جامعه و سعی در رعایت آن ها </a:t>
            </a:r>
            <a:endParaRPr lang="fa-IR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763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800" dirty="0" smtClean="0">
                <a:cs typeface="2  Homa" pitchFamily="2" charset="-78"/>
              </a:rPr>
              <a:t>نکته آخر : آموزش خود کنترلی</a:t>
            </a:r>
            <a:endParaRPr lang="fa-IR" sz="4800" dirty="0">
              <a:cs typeface="2  Homa" pitchFamily="2" charset="-78"/>
            </a:endParaRPr>
          </a:p>
        </p:txBody>
      </p:sp>
      <p:pic>
        <p:nvPicPr>
          <p:cNvPr id="4" name="Picture 2" descr="نتیجه تصویری برای رفتارهای ÷رخط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4696" r="9793" b="4673"/>
          <a:stretch/>
        </p:blipFill>
        <p:spPr bwMode="auto">
          <a:xfrm>
            <a:off x="762000" y="683318"/>
            <a:ext cx="7620000" cy="55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295400"/>
            <a:ext cx="6196405" cy="44276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3000" b="1" dirty="0">
                <a:cs typeface="2  Mitra_1 (MRT)" pitchFamily="2" charset="-78"/>
              </a:rPr>
              <a:t>زمانی که شما موقعیت ها را بشناسید و به احساسات و عواطف خود </a:t>
            </a:r>
            <a:r>
              <a:rPr lang="fa-IR" sz="3000" b="1" dirty="0" smtClean="0">
                <a:cs typeface="2  Mitra_1 (MRT)" pitchFamily="2" charset="-78"/>
              </a:rPr>
              <a:t>آگاه باشید </a:t>
            </a:r>
            <a:r>
              <a:rPr lang="fa-IR" sz="3000" b="1" dirty="0">
                <a:cs typeface="2  Mitra_1 (MRT)" pitchFamily="2" charset="-78"/>
              </a:rPr>
              <a:t>می توانید رفتارهای خود را کنترل نموده و خود و دیگران را </a:t>
            </a:r>
            <a:r>
              <a:rPr lang="fa-IR" sz="3000" b="1" dirty="0" smtClean="0">
                <a:cs typeface="2  Mitra_1 (MRT)" pitchFamily="2" charset="-78"/>
              </a:rPr>
              <a:t>در موقعیت </a:t>
            </a:r>
            <a:r>
              <a:rPr lang="fa-IR" sz="3000" b="1" dirty="0">
                <a:cs typeface="2  Mitra_1 (MRT)" pitchFamily="2" charset="-78"/>
              </a:rPr>
              <a:t>خطرناک قرار ندهید.</a:t>
            </a:r>
          </a:p>
          <a:p>
            <a:pPr marL="0" indent="0" algn="just">
              <a:buNone/>
            </a:pPr>
            <a:r>
              <a:rPr lang="fa-IR" sz="3000" b="1" dirty="0">
                <a:cs typeface="2  Mitra_1 (MRT)" pitchFamily="2" charset="-78"/>
              </a:rPr>
              <a:t>رفتارهای مخاطره آمیز را می توان با یادگیری مهارت آگاهی و </a:t>
            </a:r>
            <a:r>
              <a:rPr lang="fa-IR" sz="3000" b="1" dirty="0" smtClean="0">
                <a:cs typeface="2  Mitra_1 (MRT)" pitchFamily="2" charset="-78"/>
              </a:rPr>
              <a:t>آموزش مهارت </a:t>
            </a:r>
            <a:r>
              <a:rPr lang="fa-IR" sz="3000" b="1" dirty="0">
                <a:cs typeface="2  Mitra_1 (MRT)" pitchFamily="2" charset="-78"/>
              </a:rPr>
              <a:t>های اجتماعی کنترل کرد.</a:t>
            </a:r>
          </a:p>
          <a:p>
            <a:pPr marL="0" indent="0" algn="just">
              <a:buNone/>
            </a:pPr>
            <a:r>
              <a:rPr lang="fa-IR" sz="3000" b="1" dirty="0">
                <a:cs typeface="2  Mitra_1 (MRT)" pitchFamily="2" charset="-78"/>
              </a:rPr>
              <a:t>ریشه یابی و از بین بردن آنها در زمان مناسب ضروری است تا مانع </a:t>
            </a:r>
            <a:r>
              <a:rPr lang="fa-IR" sz="3000" b="1" dirty="0" smtClean="0">
                <a:cs typeface="2  Mitra_1 (MRT)" pitchFamily="2" charset="-78"/>
              </a:rPr>
              <a:t>از بروز </a:t>
            </a:r>
            <a:r>
              <a:rPr lang="fa-IR" sz="3000" b="1" dirty="0">
                <a:cs typeface="2  Mitra_1 (MRT)" pitchFamily="2" charset="-78"/>
              </a:rPr>
              <a:t>آسیب در شما شود.</a:t>
            </a:r>
            <a:endParaRPr lang="fa-IR" sz="3000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713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با تشکر از حسن توجه شما</a:t>
            </a:r>
            <a:endParaRPr lang="fa-IR" dirty="0"/>
          </a:p>
        </p:txBody>
      </p:sp>
      <p:pic>
        <p:nvPicPr>
          <p:cNvPr id="5124" name="Picture 4" descr="تصویر مرتب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1"/>
            <a:ext cx="7467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286000" y="2133600"/>
            <a:ext cx="4343400" cy="2743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/>
          <a:lstStyle/>
          <a:p>
            <a:pPr algn="ctr"/>
            <a:r>
              <a:rPr lang="fa-IR" sz="6000" b="1" dirty="0" smtClean="0">
                <a:cs typeface="2  Tabassom" pitchFamily="2" charset="-78"/>
              </a:rPr>
              <a:t>با تشکر از توجه شما عزیزان </a:t>
            </a:r>
            <a:endParaRPr lang="fa-IR" sz="6000" b="1" dirty="0">
              <a:cs typeface="2  Tabasso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289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6349999" cy="18280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a-IR" sz="4500" b="1" dirty="0" smtClean="0">
                <a:cs typeface="2  Traffic" pitchFamily="2" charset="-78"/>
              </a:rPr>
              <a:t>مهارت </a:t>
            </a:r>
            <a:br>
              <a:rPr lang="fa-IR" sz="4500" b="1" dirty="0" smtClean="0">
                <a:cs typeface="2  Traffic" pitchFamily="2" charset="-78"/>
              </a:rPr>
            </a:br>
            <a:r>
              <a:rPr lang="fa-IR" b="1" dirty="0" smtClean="0">
                <a:cs typeface="2  Traffic" pitchFamily="2" charset="-78"/>
              </a:rPr>
              <a:t>شناخت </a:t>
            </a:r>
            <a:r>
              <a:rPr lang="fa-IR" b="1" dirty="0">
                <a:cs typeface="2  Traffic" pitchFamily="2" charset="-78"/>
              </a:rPr>
              <a:t>رفتارهای پرخطر </a:t>
            </a:r>
            <a:r>
              <a:rPr lang="fa-IR" b="1" dirty="0" smtClean="0">
                <a:cs typeface="2  Traffic" pitchFamily="2" charset="-78"/>
              </a:rPr>
              <a:t/>
            </a:r>
            <a:br>
              <a:rPr lang="fa-IR" b="1" dirty="0" smtClean="0">
                <a:cs typeface="2  Traffic" pitchFamily="2" charset="-78"/>
              </a:rPr>
            </a:br>
            <a:r>
              <a:rPr lang="fa-IR" sz="1100" dirty="0" smtClean="0"/>
              <a:t/>
            </a:r>
            <a:br>
              <a:rPr lang="fa-IR" sz="1100" dirty="0" smtClean="0"/>
            </a:br>
            <a:r>
              <a:rPr lang="fa-IR" sz="2800" dirty="0">
                <a:cs typeface="2  Titr" pitchFamily="2" charset="-78"/>
              </a:rPr>
              <a:t>جلسه سوم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038600"/>
            <a:ext cx="5712179" cy="1524000"/>
          </a:xfrm>
        </p:spPr>
        <p:txBody>
          <a:bodyPr>
            <a:normAutofit fontScale="92500" lnSpcReduction="10000"/>
          </a:bodyPr>
          <a:lstStyle/>
          <a:p>
            <a:r>
              <a:rPr lang="fa-IR" dirty="0">
                <a:cs typeface="2  Titr" pitchFamily="2" charset="-78"/>
              </a:rPr>
              <a:t>ویژه ی دانش آموزان پایه ی </a:t>
            </a:r>
            <a:r>
              <a:rPr lang="fa-IR" dirty="0" smtClean="0">
                <a:cs typeface="2  Titr" pitchFamily="2" charset="-78"/>
              </a:rPr>
              <a:t>نهم</a:t>
            </a:r>
          </a:p>
          <a:p>
            <a:endParaRPr lang="fa-IR" sz="3000" dirty="0" smtClean="0">
              <a:cs typeface="2  Titr" pitchFamily="2" charset="-78"/>
            </a:endParaRPr>
          </a:p>
          <a:p>
            <a:r>
              <a:rPr lang="fa-IR" sz="1800" dirty="0" smtClean="0">
                <a:cs typeface="2  Titr" pitchFamily="2" charset="-78"/>
              </a:rPr>
              <a:t>گردآوری: </a:t>
            </a:r>
            <a:r>
              <a:rPr lang="fa-IR" dirty="0" smtClean="0">
                <a:cs typeface="2  Titr" pitchFamily="2" charset="-78"/>
              </a:rPr>
              <a:t>منیر میرزائی یزدی</a:t>
            </a:r>
          </a:p>
          <a:p>
            <a:endParaRPr lang="fa-IR" sz="400" dirty="0" smtClean="0">
              <a:cs typeface="2  Titr" pitchFamily="2" charset="-78"/>
            </a:endParaRPr>
          </a:p>
          <a:p>
            <a:r>
              <a:rPr lang="fa-IR" sz="1400" dirty="0" smtClean="0">
                <a:cs typeface="2  Titr" pitchFamily="2" charset="-78"/>
              </a:rPr>
              <a:t>آموزش و پرورش شهرستان نیشابور</a:t>
            </a:r>
            <a:endParaRPr lang="fa-IR" sz="14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0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00200"/>
            <a:ext cx="6196405" cy="41228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a-IR" sz="3400" b="1" dirty="0" smtClean="0">
                <a:cs typeface="2  Titr" pitchFamily="2" charset="-78"/>
              </a:rPr>
              <a:t>کسانی که در کودکی به تفکر عادت کرده و مراقب زندگی خویش بوده اند، از وقایع تاسف آوری که در زندگی افرادی که از درس پر بهای تفکر محروم مانده اند، نجات می یابند.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fa-IR" sz="1100" b="1" dirty="0" smtClean="0">
              <a:cs typeface="2  Titr" pitchFamily="2" charset="-78"/>
            </a:endParaRPr>
          </a:p>
          <a:p>
            <a:pPr marL="0" indent="0" algn="ctr">
              <a:buNone/>
            </a:pPr>
            <a:r>
              <a:rPr lang="fa-IR" b="1" dirty="0" smtClean="0">
                <a:cs typeface="2  Baran" pitchFamily="2" charset="-78"/>
              </a:rPr>
              <a:t>(</a:t>
            </a:r>
            <a:r>
              <a:rPr lang="fa-IR" sz="2800" b="1" dirty="0" smtClean="0">
                <a:cs typeface="2  Baran" pitchFamily="2" charset="-78"/>
              </a:rPr>
              <a:t>به نقل از کتاب پیروزی فکر</a:t>
            </a:r>
            <a:r>
              <a:rPr lang="fa-IR" b="1" dirty="0" smtClean="0">
                <a:cs typeface="2  Baran" pitchFamily="2" charset="-78"/>
              </a:rPr>
              <a:t>) </a:t>
            </a:r>
            <a:endParaRPr lang="fa-IR" dirty="0">
              <a:cs typeface="2  Ba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99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 dirty="0" smtClean="0">
                <a:cs typeface="2  Homa" pitchFamily="2" charset="-78"/>
              </a:rPr>
              <a:t>مقدمه</a:t>
            </a:r>
            <a:r>
              <a:rPr lang="fa-IR" sz="4800" b="1" dirty="0" smtClean="0">
                <a:cs typeface="2  Homa" pitchFamily="2" charset="-78"/>
              </a:rPr>
              <a:t> : </a:t>
            </a:r>
            <a:endParaRPr lang="fa-IR" sz="4800" b="1" dirty="0">
              <a:cs typeface="2 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603812"/>
          </a:xfrm>
        </p:spPr>
        <p:txBody>
          <a:bodyPr>
            <a:noAutofit/>
          </a:bodyPr>
          <a:lstStyle/>
          <a:p>
            <a:pPr marL="0" indent="0" algn="justLow">
              <a:buNone/>
            </a:pPr>
            <a:r>
              <a:rPr lang="fa-IR" sz="2900" b="1" dirty="0">
                <a:cs typeface="2  Mitra_1 (MRT)" pitchFamily="2" charset="-78"/>
              </a:rPr>
              <a:t>دوران نوجوانی یکی از حساس ترین مراحل زندگی </a:t>
            </a:r>
            <a:r>
              <a:rPr lang="fa-IR" sz="2900" b="1" dirty="0" smtClean="0">
                <a:cs typeface="2  Mitra_1 (MRT)" pitchFamily="2" charset="-78"/>
              </a:rPr>
              <a:t>در رشد </a:t>
            </a:r>
            <a:r>
              <a:rPr lang="fa-IR" sz="2900" b="1" dirty="0">
                <a:cs typeface="2  Mitra_1 (MRT)" pitchFamily="2" charset="-78"/>
              </a:rPr>
              <a:t>و تکامل جسمی ، روانی و اجتماعی فرد می باشد </a:t>
            </a:r>
            <a:r>
              <a:rPr lang="fa-IR" sz="2900" b="1" dirty="0" smtClean="0">
                <a:cs typeface="2  Mitra_1 (MRT)" pitchFamily="2" charset="-78"/>
              </a:rPr>
              <a:t>، برخی </a:t>
            </a:r>
            <a:r>
              <a:rPr lang="fa-IR" sz="2900" b="1" dirty="0">
                <a:cs typeface="2  Mitra_1 (MRT)" pitchFamily="2" charset="-78"/>
              </a:rPr>
              <a:t>از نوجوانان ممکن است بسیاری از رفتارهای </a:t>
            </a:r>
            <a:r>
              <a:rPr lang="fa-IR" sz="2900" b="1" dirty="0" smtClean="0">
                <a:cs typeface="2  Mitra_1 (MRT)" pitchFamily="2" charset="-78"/>
              </a:rPr>
              <a:t>پر خطر </a:t>
            </a:r>
            <a:r>
              <a:rPr lang="fa-IR" sz="2900" b="1" dirty="0">
                <a:cs typeface="2  Mitra_1 (MRT)" pitchFamily="2" charset="-78"/>
              </a:rPr>
              <a:t>را تجربه کنند که متاسفانه می تواند برای </a:t>
            </a:r>
            <a:r>
              <a:rPr lang="fa-IR" sz="2900" b="1" dirty="0" smtClean="0">
                <a:cs typeface="2  Mitra_1 (MRT)" pitchFamily="2" charset="-78"/>
              </a:rPr>
              <a:t>آنان عواقب </a:t>
            </a:r>
            <a:r>
              <a:rPr lang="fa-IR" sz="2900" b="1" dirty="0">
                <a:cs typeface="2  Mitra_1 (MRT)" pitchFamily="2" charset="-78"/>
              </a:rPr>
              <a:t>ناگواری نظیر ابتلاء به ایدز ، اعتیاد </a:t>
            </a:r>
            <a:r>
              <a:rPr lang="fa-IR" sz="2900" b="1" dirty="0" smtClean="0">
                <a:cs typeface="2  Mitra_1 (MRT)" pitchFamily="2" charset="-78"/>
              </a:rPr>
              <a:t>و... را در </a:t>
            </a:r>
            <a:r>
              <a:rPr lang="fa-IR" sz="2900" b="1" dirty="0">
                <a:cs typeface="2  Mitra_1 (MRT)" pitchFamily="2" charset="-78"/>
              </a:rPr>
              <a:t>بر داشته و از نظر روانی و اجتماعی سبب وارد </a:t>
            </a:r>
            <a:r>
              <a:rPr lang="fa-IR" sz="2900" b="1" dirty="0" smtClean="0">
                <a:cs typeface="2  Mitra_1 (MRT)" pitchFamily="2" charset="-78"/>
              </a:rPr>
              <a:t>شدن آسیبهای </a:t>
            </a:r>
            <a:r>
              <a:rPr lang="fa-IR" sz="2900" b="1" dirty="0">
                <a:cs typeface="2  Mitra_1 (MRT)" pitchFamily="2" charset="-78"/>
              </a:rPr>
              <a:t>جبران ناپذیری به آنان </a:t>
            </a:r>
            <a:r>
              <a:rPr lang="fa-IR" sz="2900" b="1" dirty="0" smtClean="0">
                <a:cs typeface="2  Mitra_1 (MRT)" pitchFamily="2" charset="-78"/>
              </a:rPr>
              <a:t>گردد. </a:t>
            </a:r>
            <a:endParaRPr lang="fa-IR" sz="2900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66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 dirty="0" smtClean="0">
                <a:cs typeface="2  Homa" pitchFamily="2" charset="-78"/>
              </a:rPr>
              <a:t>تعریف</a:t>
            </a:r>
            <a:endParaRPr lang="fa-IR" sz="6000" b="1" dirty="0">
              <a:cs typeface="2 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6196405" cy="36038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2900" b="1" dirty="0">
                <a:cs typeface="2  Mitra_1 (MRT)" pitchFamily="2" charset="-78"/>
              </a:rPr>
              <a:t>رفتارهای پر خطر ، رفتارهای مخاطره آمیزی هستند که می توانند در حال یا آینده سبب بروز مشکلات و بیماریهای جسمی و روانی و آسیبهای اجتماعی در افراد گردند</a:t>
            </a:r>
            <a:r>
              <a:rPr lang="fa-IR" sz="1600" b="1" dirty="0"/>
              <a:t>.</a:t>
            </a:r>
            <a:endParaRPr lang="fa-IR" sz="1500" dirty="0"/>
          </a:p>
        </p:txBody>
      </p:sp>
    </p:spTree>
    <p:extLst>
      <p:ext uri="{BB962C8B-B14F-4D97-AF65-F5344CB8AC3E}">
        <p14:creationId xmlns:p14="http://schemas.microsoft.com/office/powerpoint/2010/main" val="30193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6000" b="1" dirty="0" smtClean="0">
                <a:cs typeface="2  Homa" pitchFamily="2" charset="-78"/>
              </a:rPr>
              <a:t>رفتارهای پرخطر </a:t>
            </a:r>
            <a:endParaRPr lang="fa-IR" sz="6000" b="1" dirty="0">
              <a:cs typeface="2  Homa" pitchFamily="2" charset="-78"/>
            </a:endParaRPr>
          </a:p>
        </p:txBody>
      </p:sp>
      <p:pic>
        <p:nvPicPr>
          <p:cNvPr id="1030" name="Picture 6" descr="نتیجه تصویری برای کاریکاتور قلیون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487058" cy="4343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5562600" cy="38180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300" b="1" dirty="0" smtClean="0">
                <a:cs typeface="2  Mitra_1 (MRT)" pitchFamily="2" charset="-78"/>
              </a:rPr>
              <a:t>1- استعمال دخانیات</a:t>
            </a:r>
          </a:p>
          <a:p>
            <a:pPr marL="0" indent="0" algn="just">
              <a:buNone/>
            </a:pPr>
            <a:r>
              <a:rPr lang="fa-IR" sz="2300" b="1" dirty="0" smtClean="0">
                <a:cs typeface="2  Mitra_1 (MRT)" pitchFamily="2" charset="-78"/>
              </a:rPr>
              <a:t>2- مصرف الکل</a:t>
            </a:r>
          </a:p>
          <a:p>
            <a:pPr marL="0" indent="0" algn="just">
              <a:buNone/>
            </a:pPr>
            <a:r>
              <a:rPr lang="fa-IR" sz="2300" b="1" dirty="0" smtClean="0">
                <a:cs typeface="2  Mitra_1 (MRT)" pitchFamily="2" charset="-78"/>
              </a:rPr>
              <a:t>3- سوءمصرف مواد مخدر و داروهای غیرمجاز (داروهای نشاط آور، آرام بخش ها و داروهای نیروزا ) </a:t>
            </a:r>
          </a:p>
          <a:p>
            <a:pPr marL="0" indent="0" algn="just">
              <a:buNone/>
            </a:pPr>
            <a:r>
              <a:rPr lang="fa-IR" sz="2300" b="1" dirty="0" smtClean="0">
                <a:cs typeface="2  Mitra_1 (MRT)" pitchFamily="2" charset="-78"/>
              </a:rPr>
              <a:t>4- اعمال خشونت و رفتارهایی که منتج به بروز آسیب و صدمه به خود و دیگران شوند، </a:t>
            </a:r>
          </a:p>
          <a:p>
            <a:pPr marL="0" indent="0" algn="just">
              <a:buNone/>
            </a:pPr>
            <a:r>
              <a:rPr lang="fa-IR" sz="2300" b="1" dirty="0" smtClean="0">
                <a:cs typeface="2  Mitra_1 (MRT)" pitchFamily="2" charset="-78"/>
              </a:rPr>
              <a:t>5- رفتارهای جنسی پرخطر (زود هنگام و حفاظت نشده )، </a:t>
            </a:r>
          </a:p>
          <a:p>
            <a:pPr marL="0" indent="0" algn="just">
              <a:buNone/>
            </a:pPr>
            <a:r>
              <a:rPr lang="fa-IR" sz="2300" b="1" dirty="0" smtClean="0">
                <a:cs typeface="2  Mitra_1 (MRT)" pitchFamily="2" charset="-78"/>
              </a:rPr>
              <a:t>6- خودکشی ، </a:t>
            </a:r>
          </a:p>
          <a:p>
            <a:pPr marL="0" indent="0" algn="just">
              <a:buNone/>
            </a:pPr>
            <a:r>
              <a:rPr lang="fa-IR" sz="2300" b="1" dirty="0" smtClean="0">
                <a:cs typeface="2  Mitra_1 (MRT)" pitchFamily="2" charset="-78"/>
              </a:rPr>
              <a:t>7- فرار از خانه یا مدرسه یا غیره </a:t>
            </a:r>
            <a:endParaRPr lang="fa-IR" sz="2300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15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2000"/>
            <a:ext cx="6965245" cy="953267"/>
          </a:xfrm>
        </p:spPr>
        <p:txBody>
          <a:bodyPr>
            <a:noAutofit/>
          </a:bodyPr>
          <a:lstStyle/>
          <a:p>
            <a:r>
              <a:rPr lang="fa-IR" b="1" dirty="0" smtClean="0">
                <a:cs typeface="2  Homa" pitchFamily="2" charset="-78"/>
              </a:rPr>
              <a:t> </a:t>
            </a:r>
            <a:r>
              <a:rPr lang="fa-IR" b="1" dirty="0">
                <a:cs typeface="2  Homa" pitchFamily="2" charset="-78"/>
              </a:rPr>
              <a:t>عوارض و عواقب رفتارهای پر خطر</a:t>
            </a:r>
            <a:endParaRPr lang="fa-IR" dirty="0">
              <a:cs typeface="2  Homa" pitchFamily="2" charset="-78"/>
            </a:endParaRPr>
          </a:p>
        </p:txBody>
      </p:sp>
      <p:pic>
        <p:nvPicPr>
          <p:cNvPr id="4" name="Picture 4" descr="نتیجه تصویری برای سیگار کارتون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799"/>
            <a:ext cx="7315200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52600"/>
            <a:ext cx="6196405" cy="3970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2  Mitra_1 (MRT)" pitchFamily="2" charset="-78"/>
              </a:rPr>
              <a:t>1- ابتلاء به بیماری های جسمی </a:t>
            </a:r>
          </a:p>
          <a:p>
            <a:pPr marL="0" indent="0">
              <a:buNone/>
            </a:pPr>
            <a:r>
              <a:rPr lang="fa-IR" sz="2800" dirty="0" smtClean="0">
                <a:cs typeface="2  Mitra_1 (MRT)" pitchFamily="2" charset="-78"/>
              </a:rPr>
              <a:t>2- ابتلاء به اختلالات روانی </a:t>
            </a:r>
          </a:p>
          <a:p>
            <a:pPr marL="0" indent="0">
              <a:buNone/>
            </a:pPr>
            <a:r>
              <a:rPr lang="fa-IR" sz="2800" dirty="0" smtClean="0">
                <a:cs typeface="2  Mitra_1 (MRT)" pitchFamily="2" charset="-78"/>
              </a:rPr>
              <a:t>3- از بین رفتن آبرو و منزلت فرد و خانواده و بدنام شدن در بین افراد جامعه </a:t>
            </a:r>
          </a:p>
          <a:p>
            <a:pPr marL="0" indent="0">
              <a:buNone/>
            </a:pPr>
            <a:r>
              <a:rPr lang="fa-IR" sz="2800" dirty="0" smtClean="0">
                <a:cs typeface="2  Mitra_1 (MRT)" pitchFamily="2" charset="-78"/>
              </a:rPr>
              <a:t>4- از هم گسیخته شدن کانون خانواده و یا قطع ارتباط با خانواده و دوستان </a:t>
            </a:r>
          </a:p>
        </p:txBody>
      </p:sp>
    </p:spTree>
    <p:extLst>
      <p:ext uri="{BB962C8B-B14F-4D97-AF65-F5344CB8AC3E}">
        <p14:creationId xmlns:p14="http://schemas.microsoft.com/office/powerpoint/2010/main" val="412237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196405" cy="36038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800" dirty="0" smtClean="0">
                <a:cs typeface="2  Mitra_1 (MRT)" pitchFamily="2" charset="-78"/>
              </a:rPr>
              <a:t>5- بروز آسیب های اجتماعی و افزایش میزان بروز انواع جرائم نظیر اعتیاد، سرقت، فحشاء، خشونت، قتل و یا افزایش موارد فرار از خانه یا مدرسه، افت تحصیلی و ترک تحصیل</a:t>
            </a:r>
          </a:p>
          <a:p>
            <a:pPr marL="0" indent="0" algn="just">
              <a:buNone/>
            </a:pPr>
            <a:r>
              <a:rPr lang="fa-IR" sz="2800" dirty="0" smtClean="0">
                <a:cs typeface="2  Mitra_1 (MRT)" pitchFamily="2" charset="-78"/>
              </a:rPr>
              <a:t>6- تحمیل بار اقتصادی به بودجه کشور (افزایش هزینه های درمان و مراقبت های پزشکی برای وزارت بهداشت و درمان، افزایش هزینه برای نیروی انتظامی، نیروی قضائی، سازمان زندان ها و غیره </a:t>
            </a:r>
            <a:endParaRPr lang="fa-IR" sz="2800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109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35018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2  Titr" pitchFamily="2" charset="-78"/>
              </a:rPr>
              <a:t>راه های کنترل و پیشگیری از رفتارهای پرخطر</a:t>
            </a:r>
            <a:endParaRPr lang="fa-IR" sz="3200" b="1" dirty="0">
              <a:cs typeface="2  Titr" pitchFamily="2" charset="-78"/>
            </a:endParaRPr>
          </a:p>
        </p:txBody>
      </p:sp>
      <p:pic>
        <p:nvPicPr>
          <p:cNvPr id="3076" name="Picture 4" descr="نتیجه تصویری برای قرآن خواند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82"/>
          <a:stretch/>
        </p:blipFill>
        <p:spPr bwMode="auto">
          <a:xfrm flipH="1">
            <a:off x="762000" y="3819524"/>
            <a:ext cx="3581400" cy="25050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676400"/>
            <a:ext cx="6196405" cy="4046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z="3200" b="1" u="sng" dirty="0" smtClean="0">
                <a:cs typeface="2  Homa" pitchFamily="2" charset="-78"/>
              </a:rPr>
              <a:t>بعد فردی: </a:t>
            </a:r>
          </a:p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1- تقویت ایمان و باور داشتن به خدا و روز قیامت از طریق خواندن نماز، خواندن قرآن و عمل به دستورات آن، شرکت در مراسم و جلسات مذهبی، مطالعه کتب عرفانی و دینی، عضویت در کارهای داوطلبانه و امور خیریه </a:t>
            </a:r>
          </a:p>
          <a:p>
            <a:pPr marL="0" indent="0" algn="just">
              <a:buNone/>
            </a:pPr>
            <a:r>
              <a:rPr lang="fa-IR" dirty="0" smtClean="0">
                <a:cs typeface="2  Mitra_1 (MRT)" pitchFamily="2" charset="-78"/>
              </a:rPr>
              <a:t>2- هدفمند کردن زندگی شخصی و در نظر گرفتن اهداف کوتاه مدت و بلند مدت برای زندگی در زمینه هایی نظیر ادامه تحصیل، شکوفا نمودن استعدادها و تلاش در راه رسیدن به این اهداف عالیه </a:t>
            </a:r>
            <a:endParaRPr lang="fa-IR" dirty="0">
              <a:cs typeface="2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581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806</TotalTime>
  <Words>624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Rage Italic</vt:lpstr>
      <vt:lpstr>2  Titr</vt:lpstr>
      <vt:lpstr>Franklin Gothic Book</vt:lpstr>
      <vt:lpstr>2  Mitra_1 (MRT)</vt:lpstr>
      <vt:lpstr>2  Traffic</vt:lpstr>
      <vt:lpstr>Majalla UI</vt:lpstr>
      <vt:lpstr>2  Tabassom</vt:lpstr>
      <vt:lpstr>Constantia</vt:lpstr>
      <vt:lpstr>2  Baran</vt:lpstr>
      <vt:lpstr>2  Homa</vt:lpstr>
      <vt:lpstr>Brush Script MT</vt:lpstr>
      <vt:lpstr>Pushpin</vt:lpstr>
      <vt:lpstr>PowerPoint Presentation</vt:lpstr>
      <vt:lpstr>مهارت  شناخت رفتارهای پرخطر   جلسه سوم</vt:lpstr>
      <vt:lpstr>PowerPoint Presentation</vt:lpstr>
      <vt:lpstr>مقدمه : </vt:lpstr>
      <vt:lpstr>تعریف</vt:lpstr>
      <vt:lpstr>رفتارهای پرخطر </vt:lpstr>
      <vt:lpstr> عوارض و عواقب رفتارهای پر خطر</vt:lpstr>
      <vt:lpstr>PowerPoint Presentation</vt:lpstr>
      <vt:lpstr>راه های کنترل و پیشگیری از رفتارهای پرخطر</vt:lpstr>
      <vt:lpstr>PowerPoint Presentation</vt:lpstr>
      <vt:lpstr>نکته آخر : آموزش خود کنترلی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عواطف و هیجانات در دوره ی بلوغ</dc:title>
  <dc:creator>User</dc:creator>
  <cp:lastModifiedBy>User</cp:lastModifiedBy>
  <cp:revision>44</cp:revision>
  <dcterms:created xsi:type="dcterms:W3CDTF">2006-08-16T00:00:00Z</dcterms:created>
  <dcterms:modified xsi:type="dcterms:W3CDTF">2018-02-16T14:46:15Z</dcterms:modified>
</cp:coreProperties>
</file>